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>
      <p:cViewPr varScale="1">
        <p:scale>
          <a:sx n="114" d="100"/>
          <a:sy n="114" d="100"/>
        </p:scale>
        <p:origin x="4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E4168-A798-D249-9BBE-B5444AA87BC1}" type="datetimeFigureOut">
              <a:rPr lang="en-US" smtClean="0"/>
              <a:t>12/1/16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9BD7D-B2A2-3D4A-AC89-09607F7BB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13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</a:t>
            </a:r>
            <a:r>
              <a:rPr lang="en-US" baseline="0" dirty="0" smtClean="0"/>
              <a:t> S1. Q-TOF spectrum of WT sample in 13C methane. The </a:t>
            </a:r>
            <a:r>
              <a:rPr lang="en-US" baseline="0" dirty="0" err="1" smtClean="0"/>
              <a:t>mz</a:t>
            </a:r>
            <a:r>
              <a:rPr lang="en-US" baseline="0" dirty="0" smtClean="0"/>
              <a:t> of 279.0176 is 50 ppm away from the </a:t>
            </a:r>
            <a:r>
              <a:rPr lang="en-US" baseline="0" dirty="0" err="1" smtClean="0"/>
              <a:t>therotical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mz</a:t>
            </a:r>
            <a:r>
              <a:rPr lang="en-US" baseline="0" dirty="0" smtClean="0"/>
              <a:t> of M+4 of 6PG assuming that the mass difference between 12C and 13C = 1.003355. The High </a:t>
            </a:r>
            <a:r>
              <a:rPr lang="en-US" baseline="0" dirty="0" err="1" smtClean="0"/>
              <a:t>rtesolution</a:t>
            </a:r>
            <a:r>
              <a:rPr lang="en-US" baseline="0" dirty="0" smtClean="0"/>
              <a:t> Q-TOF was calibrated and tuned at accuracy of 30 ppm. So the </a:t>
            </a:r>
            <a:r>
              <a:rPr lang="en-US" baseline="0" dirty="0" err="1" smtClean="0"/>
              <a:t>mz</a:t>
            </a:r>
            <a:r>
              <a:rPr lang="en-US" baseline="0" dirty="0" smtClean="0"/>
              <a:t> of 279.0176 shouldn’t be considered as M+4 of 6PG.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2D252-DE3E-1E44-A9FA-E7667DACADEB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140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90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7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87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38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3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143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330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57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76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081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80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160F5-D6CF-EB47-82D9-48E36427354F}" type="datetimeFigureOut">
              <a:rPr lang="en-US" smtClean="0"/>
              <a:t>12/1/16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3DAE4-E876-364B-8069-036312846C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24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024809" y="554952"/>
            <a:ext cx="6133479" cy="3694503"/>
            <a:chOff x="477078" y="162668"/>
            <a:chExt cx="8177972" cy="369450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6" t="3961" r="1"/>
            <a:stretch/>
          </p:blipFill>
          <p:spPr bwMode="auto">
            <a:xfrm>
              <a:off x="477078" y="588382"/>
              <a:ext cx="8177972" cy="3268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5255626" y="2590018"/>
              <a:ext cx="1101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prstClr val="black"/>
                  </a:solidFill>
                </a:rPr>
                <a:t>M+4 </a:t>
              </a:r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5519057" y="2867017"/>
              <a:ext cx="0" cy="28984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6932028" y="162668"/>
              <a:ext cx="110163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prstClr val="black"/>
                  </a:solidFill>
                </a:rPr>
                <a:t>M+6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7206343" y="410027"/>
              <a:ext cx="0" cy="289840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3377294" y="4696047"/>
            <a:ext cx="57809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solidFill>
                  <a:prstClr val="black"/>
                </a:solidFill>
              </a:rPr>
              <a:t>Figure </a:t>
            </a:r>
            <a:r>
              <a:rPr lang="en-US" sz="1200" smtClean="0">
                <a:solidFill>
                  <a:prstClr val="black"/>
                </a:solidFill>
              </a:rPr>
              <a:t>S3_1</a:t>
            </a:r>
            <a:r>
              <a:rPr lang="en-US" sz="1200" dirty="0">
                <a:solidFill>
                  <a:prstClr val="black"/>
                </a:solidFill>
              </a:rPr>
              <a:t>. Q-TOF spectrum of WT sample in </a:t>
            </a:r>
            <a:r>
              <a:rPr lang="en-US" sz="1200" baseline="30000" dirty="0">
                <a:solidFill>
                  <a:prstClr val="black"/>
                </a:solidFill>
              </a:rPr>
              <a:t>13</a:t>
            </a:r>
            <a:r>
              <a:rPr lang="en-US" sz="1200" dirty="0">
                <a:solidFill>
                  <a:prstClr val="black"/>
                </a:solidFill>
              </a:rPr>
              <a:t>C methane culture. The </a:t>
            </a:r>
            <a:r>
              <a:rPr lang="en-US" sz="1200" dirty="0" err="1">
                <a:solidFill>
                  <a:prstClr val="black"/>
                </a:solidFill>
              </a:rPr>
              <a:t>mz</a:t>
            </a:r>
            <a:r>
              <a:rPr lang="en-US" sz="1200" dirty="0">
                <a:solidFill>
                  <a:prstClr val="black"/>
                </a:solidFill>
              </a:rPr>
              <a:t> of 279.0176 is 50 ppm away from the theoretical </a:t>
            </a:r>
            <a:r>
              <a:rPr lang="en-US" sz="1200" dirty="0" err="1">
                <a:solidFill>
                  <a:prstClr val="black"/>
                </a:solidFill>
              </a:rPr>
              <a:t>mz</a:t>
            </a:r>
            <a:r>
              <a:rPr lang="en-US" sz="1200" dirty="0">
                <a:solidFill>
                  <a:prstClr val="black"/>
                </a:solidFill>
              </a:rPr>
              <a:t> of M+4 of 6PG based on the mass difference between </a:t>
            </a:r>
            <a:r>
              <a:rPr lang="en-US" sz="1200" baseline="30000" dirty="0">
                <a:solidFill>
                  <a:prstClr val="black"/>
                </a:solidFill>
              </a:rPr>
              <a:t>12</a:t>
            </a:r>
            <a:r>
              <a:rPr lang="en-US" sz="1200" dirty="0">
                <a:solidFill>
                  <a:prstClr val="black"/>
                </a:solidFill>
              </a:rPr>
              <a:t>C and </a:t>
            </a:r>
            <a:r>
              <a:rPr lang="en-US" sz="1200" baseline="30000" dirty="0">
                <a:solidFill>
                  <a:prstClr val="black"/>
                </a:solidFill>
              </a:rPr>
              <a:t>13</a:t>
            </a:r>
            <a:r>
              <a:rPr lang="en-US" sz="1200" dirty="0">
                <a:solidFill>
                  <a:prstClr val="black"/>
                </a:solidFill>
              </a:rPr>
              <a:t>C is 1.003355. The High resolution Q-TOF was calibrated and tuned at accuracy of 30 </a:t>
            </a:r>
            <a:r>
              <a:rPr lang="en-US" sz="1200" dirty="0">
                <a:solidFill>
                  <a:prstClr val="black"/>
                </a:solidFill>
              </a:rPr>
              <a:t>ppm, showing that </a:t>
            </a:r>
            <a:r>
              <a:rPr lang="en-US" sz="1200" dirty="0">
                <a:solidFill>
                  <a:prstClr val="black"/>
                </a:solidFill>
              </a:rPr>
              <a:t>the </a:t>
            </a:r>
            <a:r>
              <a:rPr lang="en-US" sz="1200" dirty="0" err="1">
                <a:solidFill>
                  <a:prstClr val="black"/>
                </a:solidFill>
              </a:rPr>
              <a:t>mz</a:t>
            </a:r>
            <a:r>
              <a:rPr lang="en-US" sz="1200" dirty="0">
                <a:solidFill>
                  <a:prstClr val="black"/>
                </a:solidFill>
              </a:rPr>
              <a:t> of 279.0176 </a:t>
            </a:r>
            <a:r>
              <a:rPr lang="en-US" sz="1200" dirty="0">
                <a:solidFill>
                  <a:prstClr val="black"/>
                </a:solidFill>
              </a:rPr>
              <a:t>is not the M</a:t>
            </a:r>
            <a:r>
              <a:rPr lang="en-US" sz="1200" dirty="0">
                <a:solidFill>
                  <a:prstClr val="black"/>
                </a:solidFill>
              </a:rPr>
              <a:t>+4 of 6PG.</a:t>
            </a:r>
          </a:p>
        </p:txBody>
      </p:sp>
    </p:spTree>
    <p:extLst>
      <p:ext uri="{BB962C8B-B14F-4D97-AF65-F5344CB8AC3E}">
        <p14:creationId xmlns:p14="http://schemas.microsoft.com/office/powerpoint/2010/main" val="1523101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Microsoft Macintosh PowerPoint</Application>
  <PresentationFormat>Widescreen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Yanfen Fu</dc:creator>
  <cp:lastModifiedBy>Yanfen Fu</cp:lastModifiedBy>
  <cp:revision>2</cp:revision>
  <dcterms:created xsi:type="dcterms:W3CDTF">2016-12-01T08:00:38Z</dcterms:created>
  <dcterms:modified xsi:type="dcterms:W3CDTF">2016-12-01T08:01:12Z</dcterms:modified>
</cp:coreProperties>
</file>